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859" r:id="rId3"/>
    <p:sldId id="1238" r:id="rId4"/>
    <p:sldId id="1242" r:id="rId5"/>
    <p:sldId id="1243" r:id="rId6"/>
    <p:sldId id="1245" r:id="rId7"/>
    <p:sldId id="1244" r:id="rId8"/>
    <p:sldId id="1250" r:id="rId9"/>
    <p:sldId id="1246" r:id="rId10"/>
    <p:sldId id="1247" r:id="rId11"/>
    <p:sldId id="1251" r:id="rId12"/>
    <p:sldId id="1252" r:id="rId13"/>
    <p:sldId id="1260" r:id="rId14"/>
    <p:sldId id="1253" r:id="rId15"/>
    <p:sldId id="1254" r:id="rId16"/>
    <p:sldId id="1241" r:id="rId17"/>
    <p:sldId id="1261" r:id="rId18"/>
    <p:sldId id="1255" r:id="rId19"/>
    <p:sldId id="1256" r:id="rId20"/>
    <p:sldId id="1257" r:id="rId21"/>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0" autoAdjust="0"/>
    <p:restoredTop sz="94606" autoAdjust="0"/>
  </p:normalViewPr>
  <p:slideViewPr>
    <p:cSldViewPr showGuides="1">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notesMaster" Target="notesMasters/notesMaster1.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a:t>
            </a:r>
            <a:r>
              <a:rPr lang="zh-CN" altLang="en-US" sz="2000" baseline="0" smtClean="0">
                <a:solidFill>
                  <a:prstClr val="black"/>
                </a:solidFill>
                <a:latin typeface="楷体" panose="02010609060101010101" pitchFamily="49" charset="-122"/>
                <a:ea typeface="楷体" panose="02010609060101010101" pitchFamily="49" charset="-122"/>
              </a:rPr>
              <a:t> 高中地理 必修 第二册 </a:t>
            </a:r>
            <a:r>
              <a:rPr lang="en-US" altLang="zh-CN" sz="2000" baseline="0" smtClean="0">
                <a:solidFill>
                  <a:prstClr val="black"/>
                </a:solidFill>
                <a:latin typeface="楷体" panose="02010609060101010101" pitchFamily="49" charset="-122"/>
                <a:ea typeface="楷体" panose="02010609060101010101" pitchFamily="49" charset="-122"/>
              </a:rPr>
              <a:t>SDJY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2.png"/><Relationship Id="rId1"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4.png"/><Relationship Id="rId1"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4.png"/><Relationship Id="rId1" Type="http://schemas.openxmlformats.org/officeDocument/2006/relationships/image" Target="../media/image15.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5.png"/><Relationship Id="rId2" Type="http://schemas.openxmlformats.org/officeDocument/2006/relationships/image" Target="../media/image16.png"/><Relationship Id="rId1"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5.png"/><Relationship Id="rId1" Type="http://schemas.openxmlformats.org/officeDocument/2006/relationships/image" Target="../media/image14.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5.png"/><Relationship Id="rId2" Type="http://schemas.openxmlformats.org/officeDocument/2006/relationships/image" Target="../media/image19.png"/><Relationship Id="rId1"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png"/><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258532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第四单元环境与</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发展</a:t>
            </a:r>
            <a:endPar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第二节　长江经济带发展战略</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28800"/>
            <a:ext cx="11485848" cy="646331"/>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长江</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经济带发展的区位条件评价</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2062758" y="908720"/>
            <a:ext cx="7487593" cy="711348"/>
          </a:xfrm>
          <a:prstGeom prst="rect">
            <a:avLst/>
          </a:prstGeom>
        </p:spPr>
      </p:pic>
      <p:pic>
        <p:nvPicPr>
          <p:cNvPr id="4" name="25疑难点1.eps" descr="id:2147490724;FounderCES"/>
          <p:cNvPicPr/>
          <p:nvPr/>
        </p:nvPicPr>
        <p:blipFill>
          <a:blip r:embed="rId2"/>
          <a:stretch>
            <a:fillRect/>
          </a:stretch>
        </p:blipFill>
        <p:spPr>
          <a:xfrm>
            <a:off x="406574" y="1844824"/>
            <a:ext cx="1200519" cy="360040"/>
          </a:xfrm>
          <a:prstGeom prst="rect">
            <a:avLst/>
          </a:prstGeom>
        </p:spPr>
      </p:pic>
      <p:graphicFrame>
        <p:nvGraphicFramePr>
          <p:cNvPr id="6" name="表格 5"/>
          <p:cNvGraphicFramePr>
            <a:graphicFrameLocks noGrp="1"/>
          </p:cNvGraphicFramePr>
          <p:nvPr/>
        </p:nvGraphicFramePr>
        <p:xfrm>
          <a:off x="406576" y="2378530"/>
          <a:ext cx="11377263" cy="3752787"/>
        </p:xfrm>
        <a:graphic>
          <a:graphicData uri="http://schemas.openxmlformats.org/drawingml/2006/table">
            <a:tbl>
              <a:tblPr firstRow="1" firstCol="1" bandRow="1"/>
              <a:tblGrid>
                <a:gridCol w="1094493"/>
                <a:gridCol w="3946065"/>
                <a:gridCol w="6336705"/>
              </a:tblGrid>
              <a:tr h="540563">
                <a:tc>
                  <a:txBody>
                    <a:bodyPr/>
                    <a:lstStyle/>
                    <a:p>
                      <a:pPr algn="ctr" hangingPunct="0">
                        <a:lnSpc>
                          <a:spcPct val="130000"/>
                        </a:lnSpc>
                        <a:spcAft>
                          <a:spcPts val="0"/>
                        </a:spcAft>
                        <a:tabLst>
                          <a:tab pos="5671185"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区位</a:t>
                      </a:r>
                      <a:endParaRPr lang="en-US" alt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lnSpc>
                          <a:spcPct val="130000"/>
                        </a:lnSpc>
                        <a:spcAft>
                          <a:spcPts val="0"/>
                        </a:spcAft>
                        <a:tabLst>
                          <a:tab pos="5671185"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条件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描述角度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长江经济带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741500">
                <a:tc>
                  <a:txBody>
                    <a:bodyPr/>
                    <a:lstStyle/>
                    <a:p>
                      <a:pPr algn="ctr" hangingPunct="0">
                        <a:lnSpc>
                          <a:spcPct val="130000"/>
                        </a:lnSpc>
                        <a:spcAft>
                          <a:spcPts val="0"/>
                        </a:spcAft>
                        <a:tabLst>
                          <a:tab pos="567118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地理</a:t>
                      </a: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30000"/>
                        </a:lnSpc>
                        <a:spcAft>
                          <a:spcPts val="0"/>
                        </a:spcAft>
                        <a:tabLst>
                          <a:tab pos="567118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位置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经纬度位置、海陆位置、相对位置等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长江沿岸</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连接我国东、中、西三大地带</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连接内陆与沿海</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483000">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自然资源条件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生物资源、农业资源、森林资源、国土资源、矿产资源、海洋资源、气候气象、水资源等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极其丰沛的淡水资源</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储量大、种类多的矿产资源</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众多旅游资源</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丰富的农业生物资源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334566" y="980728"/>
          <a:ext cx="11521280" cy="5208780"/>
        </p:xfrm>
        <a:graphic>
          <a:graphicData uri="http://schemas.openxmlformats.org/drawingml/2006/table">
            <a:tbl>
              <a:tblPr firstRow="1" firstCol="1" bandRow="1"/>
              <a:tblGrid>
                <a:gridCol w="1872208"/>
                <a:gridCol w="4032448"/>
                <a:gridCol w="5616624"/>
              </a:tblGrid>
              <a:tr h="863570">
                <a:tc>
                  <a:txBody>
                    <a:bodyPr/>
                    <a:lstStyle/>
                    <a:p>
                      <a:pPr algn="ctr" hangingPunct="0">
                        <a:lnSpc>
                          <a:spcPct val="150000"/>
                        </a:lnSpc>
                        <a:spcAft>
                          <a:spcPts val="0"/>
                        </a:spcAft>
                        <a:tabLst>
                          <a:tab pos="5671185"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区位</a:t>
                      </a:r>
                      <a:endParaRPr lang="en-US" alt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lnSpc>
                          <a:spcPct val="150000"/>
                        </a:lnSpc>
                        <a:spcAft>
                          <a:spcPts val="0"/>
                        </a:spcAft>
                        <a:tabLst>
                          <a:tab pos="5671185"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条件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描述角度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长江经济带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863570">
                <a:tc>
                  <a:txBody>
                    <a:bodyPr/>
                    <a:lstStyle/>
                    <a:p>
                      <a:pPr algn="ctr" hangingPunct="0">
                        <a:lnSpc>
                          <a:spcPct val="150000"/>
                        </a:lnSpc>
                        <a:spcAft>
                          <a:spcPts val="0"/>
                        </a:spcAft>
                        <a:tabLst>
                          <a:tab pos="567118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历史</a:t>
                      </a: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tabLst>
                          <a:tab pos="567118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基础</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语言、文化的相似性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工农业基础</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工农业基础好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295356">
                <a:tc>
                  <a:txBody>
                    <a:bodyPr/>
                    <a:lstStyle/>
                    <a:p>
                      <a:pPr algn="ctr" hangingPunct="0">
                        <a:lnSpc>
                          <a:spcPct val="150000"/>
                        </a:lnSpc>
                        <a:spcAft>
                          <a:spcPts val="0"/>
                        </a:spcAft>
                        <a:tabLst>
                          <a:tab pos="567118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交通</a:t>
                      </a: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tabLst>
                          <a:tab pos="567118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区位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位于哪些重要交通线的沿线或交会处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水陆交通便捷。长江干流横贯东西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支流辐射南北</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另有公路、铁路、航空形成了综合运输体系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369992">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产业结构与</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经济</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发展</a:t>
                      </a: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tabLst>
                          <a:tab pos="567118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水平</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第一、二、三产业状况</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经济腹地的大小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经济发展水平及其区域内部差异</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我国钢铁、汽车、电子、石化等现代工业大部分聚集于此</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农业发达</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形成工农业协同发展格局</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nvGraphicFramePr>
        <p:xfrm>
          <a:off x="334566" y="1196752"/>
          <a:ext cx="11521281" cy="4448805"/>
        </p:xfrm>
        <a:graphic>
          <a:graphicData uri="http://schemas.openxmlformats.org/drawingml/2006/table">
            <a:tbl>
              <a:tblPr firstRow="1" firstCol="1" bandRow="1"/>
              <a:tblGrid>
                <a:gridCol w="1800200"/>
                <a:gridCol w="2736304"/>
                <a:gridCol w="6984777"/>
              </a:tblGrid>
              <a:tr h="797685">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区位条件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描述角度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长江经济带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59537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人口发展与城镇化水平</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人口规模、人口结构、人口素质等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城镇化水平高低</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人口、城镇密集</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城镇化水平高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科教事业发达</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技术与管理先进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905797">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区域开</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放性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开放程度高低</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开放程度高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能有效辐射全国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966959">
                <a:tc>
                  <a:txBody>
                    <a:bodyPr/>
                    <a:lstStyle/>
                    <a:p>
                      <a:pPr algn="ctr" hangingPunct="0">
                        <a:lnSpc>
                          <a:spcPct val="150000"/>
                        </a:lnSpc>
                        <a:spcAft>
                          <a:spcPts val="0"/>
                        </a:spcAft>
                        <a:tabLst>
                          <a:tab pos="567118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生态环境</a:t>
                      </a: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tabLst>
                          <a:tab pos="567118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质量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优或差</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存在哪些问题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流域内开发强度大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工业密集</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存在水土流失、环境污染和资源耗竭等问题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2024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年的《政府工作报告》中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长江经济带再次被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年以来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长江经济带已经连续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年出现在《政府工作报告》。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长江病了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问题在水里、根子在岸上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构建现代化产业体系是推动长江经济带高质量发展的根本之策。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读长江经济带示意图，完成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长江经济带独特优势和发展潜力在于（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腹地</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广阔</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交通便利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资源</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丰富</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历史悠久</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破疑典例1.eps" descr="id:2147490755;FounderCES"/>
          <p:cNvPicPr/>
          <p:nvPr/>
        </p:nvPicPr>
        <p:blipFill>
          <a:blip r:embed="rId1"/>
          <a:stretch>
            <a:fillRect/>
          </a:stretch>
        </p:blipFill>
        <p:spPr>
          <a:xfrm>
            <a:off x="478582" y="908720"/>
            <a:ext cx="1706936" cy="370265"/>
          </a:xfrm>
          <a:prstGeom prst="rect">
            <a:avLst/>
          </a:prstGeom>
        </p:spPr>
      </p:pic>
      <p:pic>
        <p:nvPicPr>
          <p:cNvPr id="4" name="dlt318.jpg" descr="id:2147492885;FounderCES"/>
          <p:cNvPicPr/>
          <p:nvPr/>
        </p:nvPicPr>
        <p:blipFill>
          <a:blip r:embed="rId2"/>
          <a:stretch>
            <a:fillRect/>
          </a:stretch>
        </p:blipFill>
        <p:spPr>
          <a:xfrm>
            <a:off x="7823398" y="3356992"/>
            <a:ext cx="3372610" cy="2088232"/>
          </a:xfrm>
          <a:prstGeom prst="rect">
            <a:avLst/>
          </a:prstGeom>
        </p:spPr>
      </p:pic>
      <p:sp>
        <p:nvSpPr>
          <p:cNvPr id="6" name="矩形 5"/>
          <p:cNvSpPr/>
          <p:nvPr/>
        </p:nvSpPr>
        <p:spPr>
          <a:xfrm>
            <a:off x="6086153" y="3041801"/>
            <a:ext cx="407484" cy="461665"/>
          </a:xfrm>
          <a:prstGeom prst="rect">
            <a:avLst/>
          </a:prstGeom>
        </p:spPr>
        <p:txBody>
          <a:bodyPr wrap="none">
            <a:spAutoFit/>
          </a:bodyPr>
          <a:lstStyle/>
          <a:p>
            <a:r>
              <a:rPr lang="en-US" altLang="zh-CN" sz="2400"/>
              <a:t>A</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94192"/>
            <a:ext cx="11485848" cy="2238241"/>
          </a:xfrm>
        </p:spPr>
        <p:txBody>
          <a:bodyPr/>
          <a:lstStyle/>
          <a:p>
            <a:pPr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长江</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经济带是全国除沿海开放地区以外，经济密度最大的经济地带。长江经济带覆盖了</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个省市，腹地广阔，人口和生产总值超过全国的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40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％，与其他经济带相比，长江经济带拥有我国最广阔的腹地和发展空间；交通便利、资源丰富、历史悠久等优势并不明显，且材料中并未体现。</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0818;FounderCES"/>
          <p:cNvPicPr/>
          <p:nvPr/>
        </p:nvPicPr>
        <p:blipFill>
          <a:blip r:embed="rId1"/>
          <a:stretch>
            <a:fillRect/>
          </a:stretch>
        </p:blipFill>
        <p:spPr>
          <a:xfrm>
            <a:off x="478582" y="1628800"/>
            <a:ext cx="806776" cy="288032"/>
          </a:xfrm>
          <a:prstGeom prst="rect">
            <a:avLst/>
          </a:prstGeom>
        </p:spPr>
      </p:pic>
      <p:pic>
        <p:nvPicPr>
          <p:cNvPr id="5" name="dlt318.jpg" descr="id:2147492885;FounderCES"/>
          <p:cNvPicPr/>
          <p:nvPr/>
        </p:nvPicPr>
        <p:blipFill>
          <a:blip r:embed="rId2"/>
          <a:stretch>
            <a:fillRect/>
          </a:stretch>
        </p:blipFill>
        <p:spPr>
          <a:xfrm>
            <a:off x="4295006" y="3789040"/>
            <a:ext cx="3372610" cy="2088232"/>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80728"/>
            <a:ext cx="11485848" cy="2792239"/>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长江病了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主要是（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城市人口快速增长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自然灾害多样、频发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大力发展第一产业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片面追求经济增长</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dlt318.jpg" descr="id:2147492885;FounderCES"/>
          <p:cNvPicPr/>
          <p:nvPr/>
        </p:nvPicPr>
        <p:blipFill>
          <a:blip r:embed="rId1"/>
          <a:stretch>
            <a:fillRect/>
          </a:stretch>
        </p:blipFill>
        <p:spPr>
          <a:xfrm>
            <a:off x="7247334" y="1719392"/>
            <a:ext cx="3372610" cy="2088232"/>
          </a:xfrm>
          <a:prstGeom prst="rect">
            <a:avLst/>
          </a:prstGeom>
        </p:spPr>
      </p:pic>
      <p:sp>
        <p:nvSpPr>
          <p:cNvPr id="5" name="矩形 4"/>
          <p:cNvSpPr/>
          <p:nvPr/>
        </p:nvSpPr>
        <p:spPr>
          <a:xfrm>
            <a:off x="5447134" y="1071320"/>
            <a:ext cx="407484" cy="461665"/>
          </a:xfrm>
          <a:prstGeom prst="rect">
            <a:avLst/>
          </a:prstGeom>
        </p:spPr>
        <p:txBody>
          <a:bodyPr wrap="none">
            <a:spAutoFit/>
          </a:bodyPr>
          <a:lstStyle/>
          <a:p>
            <a:r>
              <a:rPr lang="en-US" altLang="zh-CN" sz="2400"/>
              <a:t>D</a:t>
            </a:r>
            <a:endParaRPr lang="zh-CN" altLang="en-US"/>
          </a:p>
        </p:txBody>
      </p:sp>
      <p:pic>
        <p:nvPicPr>
          <p:cNvPr id="6" name="图片 5"/>
          <p:cNvPicPr>
            <a:picLocks noChangeAspect="1"/>
          </p:cNvPicPr>
          <p:nvPr/>
        </p:nvPicPr>
        <p:blipFill>
          <a:blip r:embed="rId2"/>
          <a:stretch>
            <a:fillRect/>
          </a:stretch>
        </p:blipFill>
        <p:spPr>
          <a:xfrm>
            <a:off x="334566" y="4614228"/>
            <a:ext cx="6192688" cy="432048"/>
          </a:xfrm>
          <a:prstGeom prst="rect">
            <a:avLst/>
          </a:prstGeom>
        </p:spPr>
      </p:pic>
      <p:pic>
        <p:nvPicPr>
          <p:cNvPr id="7" name="图片 6"/>
          <p:cNvPicPr>
            <a:picLocks noChangeAspect="1"/>
          </p:cNvPicPr>
          <p:nvPr/>
        </p:nvPicPr>
        <p:blipFill>
          <a:blip r:embed="rId2"/>
          <a:stretch>
            <a:fillRect/>
          </a:stretch>
        </p:blipFill>
        <p:spPr>
          <a:xfrm>
            <a:off x="1414686" y="4038164"/>
            <a:ext cx="10441160" cy="432048"/>
          </a:xfrm>
          <a:prstGeom prst="rect">
            <a:avLst/>
          </a:prstGeom>
        </p:spPr>
      </p:pic>
      <p:sp>
        <p:nvSpPr>
          <p:cNvPr id="8" name="内容占位符 1"/>
          <p:cNvSpPr txBox="1"/>
          <p:nvPr/>
        </p:nvSpPr>
        <p:spPr bwMode="auto">
          <a:xfrm>
            <a:off x="360854" y="3947572"/>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长江病了</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指长江的水污染严重，城市人口快速增长和大力发展第一产业均不是造成长江水体污染严重的主要原因；自然灾害多样、频发，不会造成长江水体污染严重；长江两岸各省市片面追求经济发展，没有兼顾环境保护，造成了长江水体污染，故</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长江病了</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根子</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主要是长江沿线各市片面追求经济增长。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24解析.eps" descr="id:2147490818;FounderCES"/>
          <p:cNvPicPr/>
          <p:nvPr/>
        </p:nvPicPr>
        <p:blipFill>
          <a:blip r:embed="rId3"/>
          <a:stretch>
            <a:fillRect/>
          </a:stretch>
        </p:blipFill>
        <p:spPr>
          <a:xfrm>
            <a:off x="478582" y="4110172"/>
            <a:ext cx="806776" cy="28803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746120"/>
            <a:ext cx="11485848" cy="3970318"/>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长江经济带今后发展最重要的两大主题是（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交通</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运输</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建设</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生态环境保护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自然灾害治理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dlt318.jpg" descr="id:2147492885;FounderCES"/>
          <p:cNvPicPr/>
          <p:nvPr/>
        </p:nvPicPr>
        <p:blipFill>
          <a:blip r:embed="rId1"/>
          <a:stretch>
            <a:fillRect/>
          </a:stretch>
        </p:blipFill>
        <p:spPr>
          <a:xfrm>
            <a:off x="7319342" y="1340768"/>
            <a:ext cx="3372610" cy="2088232"/>
          </a:xfrm>
          <a:prstGeom prst="rect">
            <a:avLst/>
          </a:prstGeom>
        </p:spPr>
      </p:pic>
      <p:sp>
        <p:nvSpPr>
          <p:cNvPr id="9" name="矩形 8"/>
          <p:cNvSpPr/>
          <p:nvPr/>
        </p:nvSpPr>
        <p:spPr>
          <a:xfrm>
            <a:off x="6671270" y="836712"/>
            <a:ext cx="407484" cy="461665"/>
          </a:xfrm>
          <a:prstGeom prst="rect">
            <a:avLst/>
          </a:prstGeom>
        </p:spPr>
        <p:txBody>
          <a:bodyPr wrap="none">
            <a:spAutoFit/>
          </a:bodyPr>
          <a:lstStyle/>
          <a:p>
            <a:r>
              <a:rPr lang="en-US" altLang="zh-CN" sz="2400"/>
              <a:t>C</a:t>
            </a:r>
            <a:endParaRPr lang="zh-CN" altLang="en-US"/>
          </a:p>
        </p:txBody>
      </p:sp>
      <p:sp>
        <p:nvSpPr>
          <p:cNvPr id="10" name="内容占位符 1"/>
          <p:cNvSpPr txBox="1"/>
          <p:nvPr/>
        </p:nvSpPr>
        <p:spPr bwMode="auto">
          <a:xfrm>
            <a:off x="360854" y="4581128"/>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交通运输建设和自然灾害治理不是长江经济带今后发展的主要方面，</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①④</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错误；长江水体污染严重，今后的发展要以生态环境保护为重点，</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正确；经济发展是基础，因此长江经济带发展最为重要的一方面是经济发展，</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24解析.eps" descr="id:2147490818;FounderCES"/>
          <p:cNvPicPr/>
          <p:nvPr/>
        </p:nvPicPr>
        <p:blipFill>
          <a:blip r:embed="rId2"/>
          <a:stretch>
            <a:fillRect/>
          </a:stretch>
        </p:blipFill>
        <p:spPr>
          <a:xfrm>
            <a:off x="478582" y="4815736"/>
            <a:ext cx="806776" cy="28803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不同</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河段整治措施比对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长江生态环境保护是一项系统工程，必须进行综合治理，建立地区之间、上下游间的生态补偿机制，促进区域协调发展。关于长江上、中、下游地区在开发中存在的问题及相应整治措施如下表所示：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5疑难点2.eps" descr="id:2147490783;FounderCES"/>
          <p:cNvPicPr/>
          <p:nvPr/>
        </p:nvPicPr>
        <p:blipFill>
          <a:blip r:embed="rId1"/>
          <a:stretch>
            <a:fillRect/>
          </a:stretch>
        </p:blipFill>
        <p:spPr>
          <a:xfrm>
            <a:off x="406574" y="908720"/>
            <a:ext cx="1121335" cy="314767"/>
          </a:xfrm>
          <a:prstGeom prst="rect">
            <a:avLst/>
          </a:prstGeom>
        </p:spPr>
      </p:pic>
      <p:graphicFrame>
        <p:nvGraphicFramePr>
          <p:cNvPr id="5" name="表格 4"/>
          <p:cNvGraphicFramePr>
            <a:graphicFrameLocks noGrp="1"/>
          </p:cNvGraphicFramePr>
          <p:nvPr/>
        </p:nvGraphicFramePr>
        <p:xfrm>
          <a:off x="334567" y="3017480"/>
          <a:ext cx="11521280" cy="3222435"/>
        </p:xfrm>
        <a:graphic>
          <a:graphicData uri="http://schemas.openxmlformats.org/drawingml/2006/table">
            <a:tbl>
              <a:tblPr firstRow="1" firstCol="1" bandRow="1"/>
              <a:tblGrid>
                <a:gridCol w="665930"/>
                <a:gridCol w="3106137"/>
                <a:gridCol w="2884929"/>
                <a:gridCol w="4864284"/>
              </a:tblGrid>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河段</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开发条件</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存在问题</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整治措施</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上游</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长江水能资源集中在上游河段</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生态环境脆弱</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是我国众多大江大河的水源地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水土流失、崩塌、滑坡、泥石流等自然灾害频发</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生态破坏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水能开发程度低</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加强长江防护林和水源涵养林的建设</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实行封山育林、育灌、育草的保护政策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对现有森林实行保护性经营与开发</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建设三峡工程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④</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退耕还林还草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5"/>
          <p:cNvGraphicFramePr>
            <a:graphicFrameLocks noGrp="1"/>
          </p:cNvGraphicFramePr>
          <p:nvPr/>
        </p:nvGraphicFramePr>
        <p:xfrm>
          <a:off x="334567" y="1268760"/>
          <a:ext cx="11521279" cy="4577864"/>
        </p:xfrm>
        <a:graphic>
          <a:graphicData uri="http://schemas.openxmlformats.org/drawingml/2006/table">
            <a:tbl>
              <a:tblPr firstRow="1" firstCol="1" bandRow="1"/>
              <a:tblGrid>
                <a:gridCol w="665929"/>
                <a:gridCol w="3106136"/>
                <a:gridCol w="2884929"/>
                <a:gridCol w="4864285"/>
              </a:tblGrid>
              <a:tr h="301731">
                <a:tc>
                  <a:txBody>
                    <a:bodyPr/>
                    <a:lstStyle/>
                    <a:p>
                      <a:pPr algn="ctr"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河段</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开发条件</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存在问题</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整治措施</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2112116">
                <a:tc>
                  <a:txBody>
                    <a:bodyPr/>
                    <a:lstStyle/>
                    <a:p>
                      <a:pPr algn="just"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中游</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平原面积广大</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土地肥沃</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是我国重要的农业区</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矿产资源丰富</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洪水威胁严重</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5671185" algn="l"/>
                        </a:tabLst>
                      </a:pP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毁林开荒和乱砍滥伐</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5671185" algn="l"/>
                        </a:tabLst>
                      </a:pP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围湖造田、湖泊萎缩、河床抬高</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退耕还湖</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疏浚湖泊</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搞好分洪工程</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尤其是荆江段分洪工程</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以水土保持为中心</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营造中游地区的防护林体系</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综合开发和治理山区</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④</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修建水利工程</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发挥水利工程的拦洪治沙功能</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112116">
                <a:tc>
                  <a:txBody>
                    <a:bodyPr/>
                    <a:lstStyle/>
                    <a:p>
                      <a:pPr algn="just"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下游</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平原为主</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河网密布</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气候暖湿</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有利于农耕</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地理位置优越</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对外交通便利</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工业基础雄厚</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有我国最大的综合性工业基地</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大气和水体污染严重</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调整并优化产业结构</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淘汰或改良传统产业</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发展高新技术产业和第三产业</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加强环境保护</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通过推广各种环保技术、加大执法力度等途径</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对环境污染加以控制</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中流域主要的环境问题有（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水土流失</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大气污染</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固体废弃物污染</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水体污染</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.②③④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.①②④</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.①③④</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破疑典例2.eps" descr="id:2147490797;FounderCES"/>
          <p:cNvPicPr/>
          <p:nvPr/>
        </p:nvPicPr>
        <p:blipFill>
          <a:blip r:embed="rId1"/>
          <a:stretch>
            <a:fillRect/>
          </a:stretch>
        </p:blipFill>
        <p:spPr>
          <a:xfrm>
            <a:off x="406574" y="908720"/>
            <a:ext cx="1374976" cy="298257"/>
          </a:xfrm>
          <a:prstGeom prst="rect">
            <a:avLst/>
          </a:prstGeom>
        </p:spPr>
      </p:pic>
      <p:pic>
        <p:nvPicPr>
          <p:cNvPr id="4" name="dlt319.jpg" descr="id:2147492928;FounderCES"/>
          <p:cNvPicPr/>
          <p:nvPr/>
        </p:nvPicPr>
        <p:blipFill>
          <a:blip r:embed="rId2"/>
          <a:stretch>
            <a:fillRect/>
          </a:stretch>
        </p:blipFill>
        <p:spPr>
          <a:xfrm>
            <a:off x="7247334" y="1484784"/>
            <a:ext cx="3550961" cy="1800200"/>
          </a:xfrm>
          <a:prstGeom prst="rect">
            <a:avLst/>
          </a:prstGeom>
        </p:spPr>
      </p:pic>
      <p:sp>
        <p:nvSpPr>
          <p:cNvPr id="6" name="矩形 5"/>
          <p:cNvSpPr/>
          <p:nvPr/>
        </p:nvSpPr>
        <p:spPr>
          <a:xfrm>
            <a:off x="5951190" y="836712"/>
            <a:ext cx="407484" cy="461665"/>
          </a:xfrm>
          <a:prstGeom prst="rect">
            <a:avLst/>
          </a:prstGeom>
        </p:spPr>
        <p:txBody>
          <a:bodyPr wrap="none">
            <a:spAutoFit/>
          </a:bodyPr>
          <a:lstStyle/>
          <a:p>
            <a:r>
              <a:rPr lang="en-US" altLang="zh-CN" sz="2400"/>
              <a:t>C</a:t>
            </a:r>
            <a:endParaRPr lang="zh-CN" altLang="en-US"/>
          </a:p>
        </p:txBody>
      </p:sp>
      <p:sp>
        <p:nvSpPr>
          <p:cNvPr id="7" name="内容占位符 1"/>
          <p:cNvSpPr txBox="1"/>
          <p:nvPr/>
        </p:nvSpPr>
        <p:spPr bwMode="auto">
          <a:xfrm>
            <a:off x="360854" y="4725144"/>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从图中可以看出长江流域存在的主要环境问题有水土流失、大气污染、水体污染等。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24解析.eps" descr="id:2147490818;FounderCES"/>
          <p:cNvPicPr/>
          <p:nvPr/>
        </p:nvPicPr>
        <p:blipFill>
          <a:blip r:embed="rId3"/>
          <a:stretch>
            <a:fillRect/>
          </a:stretch>
        </p:blipFill>
        <p:spPr>
          <a:xfrm>
            <a:off x="451423" y="4932593"/>
            <a:ext cx="806776" cy="28803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4524315"/>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长江</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经济带发展的区位优势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概况</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）范围：上海、江苏、浙江、安徽、江西、湖北、</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湖南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、重庆、四川、云南、</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贵州</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个省市。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）区位特征：面积约</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，约占全国总面积的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％，人口和生产总值均超过全国的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）地位：我国综合实力最强、战略支撑作用最大的区域之一；面向国内外</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开放合作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的重要走廊。</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1"/>
          <a:stretch>
            <a:fillRect/>
          </a:stretch>
        </p:blipFill>
        <p:spPr>
          <a:xfrm>
            <a:off x="2134766" y="764704"/>
            <a:ext cx="7257145" cy="751578"/>
          </a:xfrm>
          <a:prstGeom prst="rect">
            <a:avLst/>
          </a:prstGeom>
        </p:spPr>
      </p:pic>
      <p:pic>
        <p:nvPicPr>
          <p:cNvPr id="4" name="知识点1.eps" descr="id:2147490621;FounderCES"/>
          <p:cNvPicPr/>
          <p:nvPr/>
        </p:nvPicPr>
        <p:blipFill>
          <a:blip r:embed="rId2"/>
          <a:stretch>
            <a:fillRect/>
          </a:stretch>
        </p:blipFill>
        <p:spPr>
          <a:xfrm>
            <a:off x="406574" y="1700808"/>
            <a:ext cx="1112422" cy="307464"/>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区位优势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）从长江经济带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630710" y="1844824"/>
            <a:ext cx="7265993" cy="1936428"/>
          </a:xfrm>
          <a:prstGeom prst="rect">
            <a:avLst/>
          </a:prstGeom>
        </p:spPr>
      </p:pic>
      <p:sp>
        <p:nvSpPr>
          <p:cNvPr id="4" name="内容占位符 1"/>
          <p:cNvSpPr txBox="1"/>
          <p:nvPr/>
        </p:nvSpPr>
        <p:spPr bwMode="auto">
          <a:xfrm>
            <a:off x="360854" y="371703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）从全国范围看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1774726" y="4437112"/>
            <a:ext cx="7200800" cy="1570616"/>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a:stretch>
            <a:fillRect/>
          </a:stretch>
        </p:blipFill>
        <p:spPr>
          <a:xfrm>
            <a:off x="334645" y="2978785"/>
            <a:ext cx="11593195" cy="3437890"/>
          </a:xfrm>
          <a:prstGeom prst="rect">
            <a:avLst/>
          </a:prstGeom>
        </p:spPr>
      </p:pic>
      <p:sp>
        <p:nvSpPr>
          <p:cNvPr id="4" name="内容占位符 3"/>
          <p:cNvSpPr>
            <a:spLocks noGrp="1"/>
          </p:cNvSpPr>
          <p:nvPr>
            <p:ph idx="1"/>
          </p:nvPr>
        </p:nvSpPr>
        <p:spPr>
          <a:xfrm>
            <a:off x="360854" y="746120"/>
            <a:ext cx="11485848" cy="2308324"/>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）从国际国内发展环境看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建设长江经济带有利于与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丝绸之路经济带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世纪海上丝绸之路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衔接互动。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形成</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沿海、沿江、沿边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全面推进的对内对外开放格局。</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p:nvPr/>
        </p:nvSpPr>
        <p:spPr bwMode="auto">
          <a:xfrm>
            <a:off x="360854" y="2926685"/>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长江经济带的纽带作用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拓展探究.eps" descr="id:2147492805;FounderCES"/>
          <p:cNvPicPr/>
          <p:nvPr/>
        </p:nvPicPr>
        <p:blipFill>
          <a:blip r:embed="rId2"/>
          <a:stretch>
            <a:fillRect/>
          </a:stretch>
        </p:blipFill>
        <p:spPr>
          <a:xfrm>
            <a:off x="406574" y="3068960"/>
            <a:ext cx="1735042" cy="359470"/>
          </a:xfrm>
          <a:prstGeom prst="rect">
            <a:avLst/>
          </a:prstGeom>
        </p:spPr>
      </p:pic>
      <p:pic>
        <p:nvPicPr>
          <p:cNvPr id="7" name="DLT316A.eps" descr="id:2147492812;FounderCES"/>
          <p:cNvPicPr/>
          <p:nvPr/>
        </p:nvPicPr>
        <p:blipFill>
          <a:blip r:embed="rId3"/>
          <a:stretch>
            <a:fillRect/>
          </a:stretch>
        </p:blipFill>
        <p:spPr>
          <a:xfrm>
            <a:off x="4025900" y="3644900"/>
            <a:ext cx="4038600" cy="270256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46331"/>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长江</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经济带发展的战略定位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90666;FounderCES"/>
          <p:cNvPicPr/>
          <p:nvPr/>
        </p:nvPicPr>
        <p:blipFill>
          <a:blip r:embed="rId1"/>
          <a:stretch>
            <a:fillRect/>
          </a:stretch>
        </p:blipFill>
        <p:spPr>
          <a:xfrm>
            <a:off x="406574" y="908720"/>
            <a:ext cx="1156193" cy="307464"/>
          </a:xfrm>
          <a:prstGeom prst="rect">
            <a:avLst/>
          </a:prstGeom>
        </p:spPr>
      </p:pic>
      <p:graphicFrame>
        <p:nvGraphicFramePr>
          <p:cNvPr id="5" name="表格 4"/>
          <p:cNvGraphicFramePr>
            <a:graphicFrameLocks noGrp="1"/>
          </p:cNvGraphicFramePr>
          <p:nvPr/>
        </p:nvGraphicFramePr>
        <p:xfrm>
          <a:off x="406575" y="1412776"/>
          <a:ext cx="11377263" cy="4937760"/>
        </p:xfrm>
        <a:graphic>
          <a:graphicData uri="http://schemas.openxmlformats.org/drawingml/2006/table">
            <a:tbl>
              <a:tblPr firstRow="1" firstCol="1" bandRow="1"/>
              <a:tblGrid>
                <a:gridCol w="1728191"/>
                <a:gridCol w="1800200"/>
                <a:gridCol w="5236652"/>
                <a:gridCol w="2612220"/>
              </a:tblGrid>
              <a:tr h="411451">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定位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区位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途径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目标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2057256">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具有全球影响力的内河经济带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发挥长江</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黄金水道</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的独特作用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构建现代化综合交通运输体系</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推动沿江</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产业结构</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优化升级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打造世界级产业集群</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培育具有国际竞争力的城市群</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成为充分体现国家综合经济实力、积极参与国际竞争与合作的</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内河</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经济带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057256">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东中西互动合作的协调发展带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立足长江上游、中游、下游地区各自优势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统筹人口分布、经济布局与资源环境承载能力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发挥</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长江三角洲</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地区的辐射引领作用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促进中上游地区有序承接产业转移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成为推动我国区域</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协调发展</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的示范带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表格 6"/>
          <p:cNvGraphicFramePr>
            <a:graphicFrameLocks noGrp="1"/>
          </p:cNvGraphicFramePr>
          <p:nvPr/>
        </p:nvGraphicFramePr>
        <p:xfrm>
          <a:off x="406575" y="959127"/>
          <a:ext cx="11377263" cy="5278185"/>
        </p:xfrm>
        <a:graphic>
          <a:graphicData uri="http://schemas.openxmlformats.org/drawingml/2006/table">
            <a:tbl>
              <a:tblPr firstRow="1" firstCol="1" bandRow="1"/>
              <a:tblGrid>
                <a:gridCol w="2088231"/>
                <a:gridCol w="1584176"/>
                <a:gridCol w="5092636"/>
                <a:gridCol w="2612220"/>
              </a:tblGrid>
              <a:tr h="417646">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定位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区位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途径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目标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670586">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沿海、沿江、沿边全面推进的对内对外开放带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用好海陆双向开放</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区位</a:t>
                      </a: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tabLst>
                          <a:tab pos="567118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资源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创新开放模式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促进优势互补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培育内陆开放高地</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加快同周边国家和地区基础设施的互联互通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成为横贯东中西、连接南北方的</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开放合作</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走廊</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088232">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生态文明建设的先行示范带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统筹江河湖泊丰富多样的生态要素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推进长江经济带</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生态文明</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建设</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构建以长江干支流为经脉、以山水林田湖为有机整体、江湖关系和谐、流域水质优良、水土保持有效、生物种类多样的生态安全格局</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成为水清、天蓝、地绿、产业优的</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生态</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廊道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41374"/>
          </a:xfrm>
        </p:spPr>
        <p:txBody>
          <a:bodyPr/>
          <a:lstStyle/>
          <a:p>
            <a:pPr hangingPunct="0">
              <a:lnSpc>
                <a:spcPct val="130000"/>
              </a:lnSpc>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长江</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生态环境保护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长江经济带发展的总体要求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tabLst>
                <a:tab pos="5671185" algn="l"/>
              </a:tabLst>
            </a:pP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生态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优先，绿色发展，共抓大保护，不搞</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大开发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；在改革创新和发展新动能上做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加法</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，在淘汰落后过剩产能上做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减法</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，走</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绿色低碳循环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发展之路。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长江生态环境保护的措施</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0703;FounderCES"/>
          <p:cNvPicPr/>
          <p:nvPr/>
        </p:nvPicPr>
        <p:blipFill>
          <a:blip r:embed="rId1"/>
          <a:stretch>
            <a:fillRect/>
          </a:stretch>
        </p:blipFill>
        <p:spPr>
          <a:xfrm>
            <a:off x="478582" y="908720"/>
            <a:ext cx="1224136" cy="325532"/>
          </a:xfrm>
          <a:prstGeom prst="rect">
            <a:avLst/>
          </a:prstGeom>
        </p:spPr>
      </p:pic>
      <p:graphicFrame>
        <p:nvGraphicFramePr>
          <p:cNvPr id="5" name="表格 4"/>
          <p:cNvGraphicFramePr>
            <a:graphicFrameLocks noGrp="1"/>
          </p:cNvGraphicFramePr>
          <p:nvPr/>
        </p:nvGraphicFramePr>
        <p:xfrm>
          <a:off x="406575" y="3212976"/>
          <a:ext cx="11377264" cy="3226182"/>
        </p:xfrm>
        <a:graphic>
          <a:graphicData uri="http://schemas.openxmlformats.org/drawingml/2006/table">
            <a:tbl>
              <a:tblPr firstRow="1" firstCol="1" bandRow="1"/>
              <a:tblGrid>
                <a:gridCol w="936103"/>
                <a:gridCol w="1944216"/>
                <a:gridCol w="8496945"/>
              </a:tblGrid>
              <a:tr h="962052">
                <a:tc rowSpan="2">
                  <a:txBody>
                    <a:bodyPr/>
                    <a:lstStyle/>
                    <a:p>
                      <a:pPr algn="ctr" hangingPunct="0">
                        <a:lnSpc>
                          <a:spcPct val="130000"/>
                        </a:lnSpc>
                        <a:spcAft>
                          <a:spcPts val="0"/>
                        </a:spcAft>
                        <a:tabLst>
                          <a:tab pos="5671185"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保护水体是</a:t>
                      </a:r>
                      <a:endParaRPr lang="en-US" alt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lnSpc>
                          <a:spcPct val="130000"/>
                        </a:lnSpc>
                        <a:spcAft>
                          <a:spcPts val="0"/>
                        </a:spcAft>
                        <a:tabLst>
                          <a:tab pos="5671185"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首位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水资源利用的重要性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54" marR="335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长江水资源的利用不仅包括长江经济带范围内工业、农业和居民用水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以及防洪、发电、灌溉、水产养殖、旅游和生态用水等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还包括向北方地区</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跨流域调水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54" marR="335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296855">
                <a:tc vMerge="1">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水资源保护的原因及措施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54" marR="335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长江水质总体较好</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但随着沿岸经济发展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部分地区水污染呈加剧趋势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特别是中下游地区水污染及</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富营养化</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问题突出。保护长江生态环境</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首先是保护好长江</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水环境</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加快推进水污染治理、</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水生态修复</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和水资源保护</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54" marR="335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406574" y="1600201"/>
          <a:ext cx="11377264" cy="3268960"/>
        </p:xfrm>
        <a:graphic>
          <a:graphicData uri="http://schemas.openxmlformats.org/drawingml/2006/table">
            <a:tbl>
              <a:tblPr firstRow="1" firstCol="1" bandRow="1"/>
              <a:tblGrid>
                <a:gridCol w="1080120"/>
                <a:gridCol w="3672408"/>
                <a:gridCol w="6624736"/>
              </a:tblGrid>
              <a:tr h="3268960">
                <a:tc>
                  <a:txBody>
                    <a:bodyPr/>
                    <a:lstStyle/>
                    <a:p>
                      <a:pPr algn="ctr" hangingPunct="0">
                        <a:lnSpc>
                          <a:spcPct val="150000"/>
                        </a:lnSpc>
                        <a:spcAft>
                          <a:spcPts val="0"/>
                        </a:spcAft>
                        <a:tabLst>
                          <a:tab pos="5671185"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其他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措施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综合治理和建立地区间、上下游间的生态补偿机制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形成区域协调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发展新机制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西部山区退耕还林</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退牧还草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加强水源涵养、水土保持、坡耕地和石漠荒山治理</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中东部平原区加强湖泊、湿地保护</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疏浚水道</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降低洪涝灾害风险</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建设各级</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自然保护区</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262558" y="1412776"/>
            <a:ext cx="11665296" cy="3816424"/>
          </a:xfrm>
          <a:prstGeom prst="rect">
            <a:avLst/>
          </a:prstGeom>
        </p:spPr>
      </p:pic>
      <p:sp>
        <p:nvSpPr>
          <p:cNvPr id="2" name="内容占位符 1"/>
          <p:cNvSpPr>
            <a:spLocks noGrp="1"/>
          </p:cNvSpPr>
          <p:nvPr>
            <p:ph idx="1"/>
          </p:nvPr>
        </p:nvSpPr>
        <p:spPr>
          <a:xfrm>
            <a:off x="360854" y="1556792"/>
            <a:ext cx="11485848" cy="3415030"/>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汉江流域曾是长江经济带北翼的重要生态屏障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但因沿岸工业企业排污不规范、城镇污水处理设施配套不足、周边农业污染等问题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部分支流水质明显下滑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藻类滋生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威胁南水北调水源安全。政府坚持靶向立法、科学治污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应急清淤与常态化监测齐抓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控源截污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与库区生态缓冲带建设统筹推进。经多年治理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汉江干流水质持续稳定向好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入库支流污染隐患基本清零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流域内铜鱼等土著鱼类种群数量逐步回升。</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拓展探究.eps" descr="id:2147492849;FounderCES"/>
          <p:cNvPicPr/>
          <p:nvPr/>
        </p:nvPicPr>
        <p:blipFill>
          <a:blip r:embed="rId2"/>
          <a:stretch>
            <a:fillRect/>
          </a:stretch>
        </p:blipFill>
        <p:spPr>
          <a:xfrm>
            <a:off x="406574" y="1719962"/>
            <a:ext cx="1735042" cy="359470"/>
          </a:xfrm>
          <a:prstGeom prst="rect">
            <a:avLst/>
          </a:prstGeom>
        </p:spPr>
      </p:pic>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3380</Words>
  <Application>WPS 演示</Application>
  <PresentationFormat>自定义</PresentationFormat>
  <Paragraphs>267</Paragraphs>
  <Slides>19</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19</vt:i4>
      </vt:variant>
    </vt:vector>
  </HeadingPairs>
  <TitlesOfParts>
    <vt:vector size="30" baseType="lpstr">
      <vt:lpstr>Arial</vt:lpstr>
      <vt:lpstr>宋体</vt:lpstr>
      <vt:lpstr>Wingdings</vt:lpstr>
      <vt:lpstr>Times New Roman</vt:lpstr>
      <vt:lpstr>楷体</vt:lpstr>
      <vt:lpstr>微软雅黑</vt:lpstr>
      <vt:lpstr>黑体</vt:lpstr>
      <vt:lpstr>仿宋</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WPS_1757473407</cp:lastModifiedBy>
  <cp:revision>577</cp:revision>
  <dcterms:created xsi:type="dcterms:W3CDTF">2020-11-06T05:24:00Z</dcterms:created>
  <dcterms:modified xsi:type="dcterms:W3CDTF">2025-10-30T05:49:03Z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71FC0A539DE64EB6B9BA7A989DE3A84B_12</vt:lpwstr>
  </property>
</Properties>
</file>